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357" r:id="rId9"/>
    <p:sldId id="3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0A25FA-7767-418A-BCA7-8E015A5DE8CF}" v="3" dt="2021-08-30T05:08:55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42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C4E7-A15A-4C2F-A5BA-EB76753DE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4160B-BDED-4E29-89BE-4ADD3C45E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AE67-923D-4EFD-9329-C0D06444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B317-F623-4DCE-90D4-D5CC53FA592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9D3F7-F682-48DE-8DE7-7FDAB622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5C505-63C1-4426-8238-8A7C8C4B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080-29C4-4F6B-8B51-57F08FB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7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59A3A-37E3-4F08-ADAA-6D01B868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0573D-9412-48A9-B070-ED6617D48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E4BCD-C030-4E0B-A0D8-585B433D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B317-F623-4DCE-90D4-D5CC53FA592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C7968-5578-4772-92DF-AA5D3605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18763-66E4-47D5-A166-AB90CF17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080-29C4-4F6B-8B51-57F08FB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5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7C857F-AB2A-43D8-878E-404DE3989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D0271-9042-4C5B-A94E-5FCA46B63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FDFD1-5CD0-4992-8675-8A11A0D2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B317-F623-4DCE-90D4-D5CC53FA592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FD171-D45C-4DD6-A7A3-D289A27B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AF60F-62DF-47BC-B7C7-BB053BA4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080-29C4-4F6B-8B51-57F08FB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C5B6A-F4FE-4A7E-BBA7-E2D986017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B5D1-007B-49EC-82E0-C069CB92F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84311-9C7B-4238-B505-726DF57A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B317-F623-4DCE-90D4-D5CC53FA592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4344-D7E4-400A-B2BF-56A63E59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5A0E5-3ED6-497F-A213-3345F6113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080-29C4-4F6B-8B51-57F08FB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4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D6CD-BAFC-44D4-B71F-643E25E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8460-8B2F-4F58-B0E6-4C156F15E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D05C0-B777-4529-B42E-FD924904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B317-F623-4DCE-90D4-D5CC53FA592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6640F-C390-4303-8B42-3E5740ED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B505D-4F67-40E0-B948-F6097C35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080-29C4-4F6B-8B51-57F08FB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3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54059-CB35-4076-B2CD-B06CD0E9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7EEFA-D813-4623-B66F-C90436BE6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BC318-EDB9-4660-88FA-45EB50E61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74054-690A-43C3-AF5B-D508654D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B317-F623-4DCE-90D4-D5CC53FA592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0886B-CFE7-4097-BC3A-54D83257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E6501-B48A-410C-9B91-DA8E8771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080-29C4-4F6B-8B51-57F08FB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5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180B-8E38-4819-B328-C9036BE7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6B440-FF48-400C-BF19-E005531B9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44C09-160F-4053-9512-5FCEA5A1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0C81D-CDFF-463A-8894-710788AF2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4111F8-B53C-4C95-BFD7-28630BD90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D0B67-9A37-4D97-93A4-E4E80139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B317-F623-4DCE-90D4-D5CC53FA592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1CBDA5-A42D-4424-B86F-242FD59A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94B801-63D1-468A-9086-35D94D6D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080-29C4-4F6B-8B51-57F08FB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0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14413-A6FF-4BFC-9E84-D05D28E1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9834D-533B-4462-AD8C-9C66BC99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B317-F623-4DCE-90D4-D5CC53FA592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EA3E5-1F10-4BC9-9370-ACCCE97B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A040A-188D-4885-9FCE-E227182E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080-29C4-4F6B-8B51-57F08FB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2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70C04-B9D5-4E6A-8657-4D120F77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B317-F623-4DCE-90D4-D5CC53FA592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DD4EB-A0EF-4276-AE7E-F0069929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1710E-2C30-4CE5-BF2B-76653809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080-29C4-4F6B-8B51-57F08FB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7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B4A6-5F78-4EF8-A7A4-6C1637919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AFF83-991D-4D28-91EA-EC2D4EAF7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DD724-A739-4EBA-B26D-315D87A2F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E6082-567D-4164-AFDC-FE140C3E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B317-F623-4DCE-90D4-D5CC53FA592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428BD-5CAE-4F7C-A4E8-2726E7D58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6F6096-9E73-40C7-A76C-25D3FED1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080-29C4-4F6B-8B51-57F08FB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3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5DA72-E342-4ADD-AA4C-976F3F07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0747CC-A060-4B9F-9974-48F7C5A09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4E8F3-7733-4E27-A92C-6F0FF44C2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3D5A6-3E89-469A-9BA0-16CFD8A9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B317-F623-4DCE-90D4-D5CC53FA592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133A8-32AF-4CAC-BAF9-2C492FD3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ADF72-ED4E-43BB-8E66-3BCB5932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1B080-29C4-4F6B-8B51-57F08FB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5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38D2B-5910-4C7D-9CCD-87A63BB5D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43068-8EFB-4747-911B-1492CF005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00269-31A8-4AD6-B1E6-5DB446A99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DB317-F623-4DCE-90D4-D5CC53FA592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3797E-B755-454E-A0A3-4117372C1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FF932-2B8D-4ED9-9014-D65AA517D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1B080-29C4-4F6B-8B51-57F08FB10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6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fx.co.uk/" TargetMode="External"/><Relationship Id="rId2" Type="http://schemas.openxmlformats.org/officeDocument/2006/relationships/hyperlink" Target="http://www.zfx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C45199-A111-4D2A-87C3-927A92D79E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3" t="9091" r="10445" b="-1"/>
          <a:stretch/>
        </p:blipFill>
        <p:spPr>
          <a:xfrm>
            <a:off x="-36447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44848-B302-4BEE-A395-4DDCEFFB3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86100"/>
            <a:ext cx="10006272" cy="2393428"/>
          </a:xfrm>
        </p:spPr>
        <p:txBody>
          <a:bodyPr>
            <a:normAutofit/>
          </a:bodyPr>
          <a:lstStyle/>
          <a:p>
            <a:pPr algn="l"/>
            <a:r>
              <a:rPr lang="en-US" sz="5100" b="1" dirty="0">
                <a:latin typeface="Arial" panose="020B0604020202020204" pitchFamily="34" charset="0"/>
                <a:cs typeface="Arial" panose="020B0604020202020204" pitchFamily="34" charset="0"/>
              </a:rPr>
              <a:t>Zeal Group (ZFX)</a:t>
            </a:r>
          </a:p>
          <a:p>
            <a:pPr algn="l"/>
            <a:r>
              <a:rPr lang="en-US" sz="5100" b="1" dirty="0">
                <a:latin typeface="Arial" panose="020B0604020202020204" pitchFamily="34" charset="0"/>
                <a:cs typeface="Arial" panose="020B0604020202020204" pitchFamily="34" charset="0"/>
              </a:rPr>
              <a:t>New Staff Induction Program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88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31DF7E5-9290-453D-8B58-C52FCBA4039A}"/>
              </a:ext>
            </a:extLst>
          </p:cNvPr>
          <p:cNvGrpSpPr/>
          <p:nvPr/>
        </p:nvGrpSpPr>
        <p:grpSpPr>
          <a:xfrm>
            <a:off x="276225" y="106620"/>
            <a:ext cx="4661128" cy="830997"/>
            <a:chOff x="6706134" y="2121994"/>
            <a:chExt cx="4661128" cy="11342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1C3ADA-FB22-4BA7-BCCD-291C230EA05C}"/>
                </a:ext>
              </a:extLst>
            </p:cNvPr>
            <p:cNvSpPr txBox="1"/>
            <p:nvPr/>
          </p:nvSpPr>
          <p:spPr>
            <a:xfrm>
              <a:off x="6706134" y="2121994"/>
              <a:ext cx="4661128" cy="113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About Us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5337E9-5698-4550-AEB9-471837A790D5}"/>
                </a:ext>
              </a:extLst>
            </p:cNvPr>
            <p:cNvCxnSpPr>
              <a:cxnSpLocks/>
            </p:cNvCxnSpPr>
            <p:nvPr/>
          </p:nvCxnSpPr>
          <p:spPr>
            <a:xfrm>
              <a:off x="6706134" y="3250589"/>
              <a:ext cx="40481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FA69D39-03A6-445A-A2FE-1746A56F9E87}"/>
              </a:ext>
            </a:extLst>
          </p:cNvPr>
          <p:cNvSpPr txBox="1"/>
          <p:nvPr/>
        </p:nvSpPr>
        <p:spPr>
          <a:xfrm>
            <a:off x="383240" y="1169628"/>
            <a:ext cx="7693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Zeal group of companies (collectively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Zeal Group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is a business portfolio comprising regulated financial institutions (trading as ZFX) and fintech companies.</a:t>
            </a:r>
          </a:p>
          <a:p>
            <a:pPr algn="just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Specializing </a:t>
            </a:r>
            <a:r>
              <a:rPr lang="en-HK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multi-asset trading services including: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HK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Forex</a:t>
            </a:r>
            <a:r>
              <a:rPr lang="en-HK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FX, Foreign Exchange or Currency Trading</a:t>
            </a:r>
            <a:r>
              <a:rPr lang="en-HK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HK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Commodities</a:t>
            </a:r>
            <a:r>
              <a:rPr lang="en-HK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(Gold &amp; Crude Oil)</a:t>
            </a:r>
            <a:endParaRPr lang="en-HK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HK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Indices</a:t>
            </a:r>
            <a:r>
              <a:rPr lang="en-HK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CFDs on Major Global Indices)</a:t>
            </a:r>
            <a:endParaRPr lang="en-HK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HK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Shares</a:t>
            </a:r>
            <a:r>
              <a:rPr lang="en-HK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(Share CFDs)</a:t>
            </a:r>
            <a:endParaRPr lang="en-HK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en-HK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n-HK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Over </a:t>
            </a:r>
            <a:r>
              <a:rPr lang="en-HK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100,00 of Individual and Introducing Broker (IB) </a:t>
            </a:r>
            <a:r>
              <a:rPr lang="en-HK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clients</a:t>
            </a:r>
          </a:p>
          <a:p>
            <a:pPr algn="just"/>
            <a:endParaRPr lang="en-HK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en-HK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Monthly Trading Volume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$30 Billion US Dollars</a:t>
            </a:r>
            <a:endParaRPr lang="en-HK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E5089E-CDDC-4F23-8D6F-64B6CB36A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79" y="5162550"/>
            <a:ext cx="10514472" cy="15346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A2F0A3-90FA-4958-A557-B9AA8F790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575" y="1321434"/>
            <a:ext cx="3663725" cy="193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39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6205A16-5E0E-4237-8C37-963A87AE172A}"/>
              </a:ext>
            </a:extLst>
          </p:cNvPr>
          <p:cNvGrpSpPr/>
          <p:nvPr/>
        </p:nvGrpSpPr>
        <p:grpSpPr>
          <a:xfrm>
            <a:off x="23674" y="110052"/>
            <a:ext cx="6072326" cy="1006938"/>
            <a:chOff x="5376145" y="1046889"/>
            <a:chExt cx="6072326" cy="10069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9CF633-422A-42E0-B8F1-B604DB741F96}"/>
                </a:ext>
              </a:extLst>
            </p:cNvPr>
            <p:cNvSpPr txBox="1"/>
            <p:nvPr/>
          </p:nvSpPr>
          <p:spPr>
            <a:xfrm>
              <a:off x="5557088" y="1046889"/>
              <a:ext cx="46611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History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0C493E3-1136-4A6D-AD49-EB8982500D9A}"/>
                </a:ext>
              </a:extLst>
            </p:cNvPr>
            <p:cNvCxnSpPr>
              <a:cxnSpLocks/>
            </p:cNvCxnSpPr>
            <p:nvPr/>
          </p:nvCxnSpPr>
          <p:spPr>
            <a:xfrm>
              <a:off x="5376145" y="2053827"/>
              <a:ext cx="60723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C9DE62D-17D4-44C2-BF95-E445BAF2EE4F}"/>
              </a:ext>
            </a:extLst>
          </p:cNvPr>
          <p:cNvSpPr/>
          <p:nvPr/>
        </p:nvSpPr>
        <p:spPr>
          <a:xfrm>
            <a:off x="0" y="1541409"/>
            <a:ext cx="119307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Zeal group of companies (collectively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Zeal Group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is the parent company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Zeal Holdings Limited</a:t>
            </a: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Established in United Kingdom (UK) since 2017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Founded by a group of veteran traders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Specializing in multi-asset liquidity solutions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Backed by proprietary technology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73F094-4234-42C1-9DCC-4860F9586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900" y="57919"/>
            <a:ext cx="6072483" cy="10597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BF9768-AA59-4FA5-AAB5-0787CC0886B1}"/>
              </a:ext>
            </a:extLst>
          </p:cNvPr>
          <p:cNvSpPr/>
          <p:nvPr/>
        </p:nvSpPr>
        <p:spPr>
          <a:xfrm>
            <a:off x="2291835" y="4470205"/>
            <a:ext cx="837947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Zeal Holdings Limited </a:t>
            </a:r>
            <a:r>
              <a:rPr lang="en-US" sz="2400" dirty="0">
                <a:latin typeface="Arial" panose="020B0604020202020204" pitchFamily="34" charset="0"/>
                <a:ea typeface="等线" panose="02010600030101010101" pitchFamily="2" charset="-122"/>
              </a:rPr>
              <a:t>and its wholly owned subsidiary:</a:t>
            </a:r>
          </a:p>
          <a:p>
            <a:endParaRPr lang="en-US" sz="2000" dirty="0">
              <a:latin typeface="Calibri" panose="020F0502020204030204" pitchFamily="34" charset="0"/>
              <a:ea typeface="等线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等线" panose="02010600030101010101" pitchFamily="2" charset="-122"/>
              </a:rPr>
              <a:t>Zeal Capital Market (Seychelles) Limited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等线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等线" panose="02010600030101010101" pitchFamily="2" charset="-122"/>
              </a:rPr>
              <a:t>Zeal Capital Market (UK) Limited </a:t>
            </a:r>
          </a:p>
        </p:txBody>
      </p:sp>
    </p:spTree>
    <p:extLst>
      <p:ext uri="{BB962C8B-B14F-4D97-AF65-F5344CB8AC3E}">
        <p14:creationId xmlns:p14="http://schemas.microsoft.com/office/powerpoint/2010/main" val="413953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451155-4644-467E-9772-36FFEFD0744A}"/>
              </a:ext>
            </a:extLst>
          </p:cNvPr>
          <p:cNvSpPr txBox="1"/>
          <p:nvPr/>
        </p:nvSpPr>
        <p:spPr>
          <a:xfrm>
            <a:off x="142565" y="1235179"/>
            <a:ext cx="873307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Zeal Capital Market (Seychelles) Limited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等线" panose="02010600030101010101" pitchFamily="2" charset="-122"/>
              </a:rPr>
              <a:t>Regulated as a Securities Dealer by the Financial Services Authority of Seychelles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等线" panose="02010600030101010101" pitchFamily="2" charset="-122"/>
              </a:rPr>
              <a:t>License number: SD027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等线" panose="02010600030101010101" pitchFamily="2" charset="-122"/>
              </a:rPr>
              <a:t>Official website: </a:t>
            </a:r>
            <a:r>
              <a:rPr lang="en-US" u="sng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www.zfx.com</a:t>
            </a:r>
            <a:r>
              <a:rPr lang="en-US" dirty="0">
                <a:latin typeface="Arial" panose="020B0604020202020204" pitchFamily="34" charset="0"/>
                <a:ea typeface="等线" panose="02010600030101010101" pitchFamily="2" charset="-122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等线" panose="02010600030101010101" pitchFamily="2" charset="-122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等线" panose="02010600030101010101" pitchFamily="2" charset="-122"/>
              </a:rPr>
              <a:t>Zeal Capital Market (UK) Limited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等线" panose="02010600030101010101" pitchFamily="2" charset="-122"/>
              </a:rPr>
              <a:t>Authorized and regulated by the Financial Conduct Authority FRN: 768451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等线" panose="02010600030101010101" pitchFamily="2" charset="-122"/>
              </a:rPr>
              <a:t>A company registered in England and Wales with register number: 10219924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等线" panose="02010600030101010101" pitchFamily="2" charset="-122"/>
              </a:rPr>
              <a:t>Official website: </a:t>
            </a:r>
            <a:r>
              <a:rPr lang="en-US" u="sng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www.zfx.co.uk</a:t>
            </a:r>
            <a:endParaRPr lang="en-US" dirty="0">
              <a:latin typeface="Calibri" panose="020F0502020204030204" pitchFamily="34" charset="0"/>
              <a:ea typeface="等线" panose="02010600030101010101" pitchFamily="2" charset="-122"/>
            </a:endParaRPr>
          </a:p>
          <a:p>
            <a:pPr algn="l" fontAlgn="base"/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Security of funds</a:t>
            </a:r>
          </a:p>
          <a:p>
            <a:pPr algn="l" fontAlgn="base"/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Corporate Governance</a:t>
            </a:r>
          </a:p>
          <a:p>
            <a:endParaRPr lang="en-US" sz="2400" b="1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/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Market Neutral Agency Model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22C3A1-F3FC-435C-88AA-228D60550484}"/>
              </a:ext>
            </a:extLst>
          </p:cNvPr>
          <p:cNvGrpSpPr/>
          <p:nvPr/>
        </p:nvGrpSpPr>
        <p:grpSpPr>
          <a:xfrm>
            <a:off x="120246" y="0"/>
            <a:ext cx="6072326" cy="858290"/>
            <a:chOff x="5376145" y="1195537"/>
            <a:chExt cx="6072326" cy="8582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5158D8-9214-458C-A370-B81AD6C668BA}"/>
                </a:ext>
              </a:extLst>
            </p:cNvPr>
            <p:cNvSpPr txBox="1"/>
            <p:nvPr/>
          </p:nvSpPr>
          <p:spPr>
            <a:xfrm>
              <a:off x="5480223" y="1195537"/>
              <a:ext cx="46611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Advantage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9C91640-6C3F-4EB4-B0AD-CB1223A550EB}"/>
                </a:ext>
              </a:extLst>
            </p:cNvPr>
            <p:cNvCxnSpPr>
              <a:cxnSpLocks/>
            </p:cNvCxnSpPr>
            <p:nvPr/>
          </p:nvCxnSpPr>
          <p:spPr>
            <a:xfrm>
              <a:off x="5376145" y="2053827"/>
              <a:ext cx="607232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C46B5E-FAB5-4C08-B40A-6D119A06D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7190" y="4263345"/>
            <a:ext cx="4972245" cy="24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77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92CB4A-936B-4525-B9A5-5D6D73F34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0572"/>
            <a:ext cx="12212320" cy="2185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173B68-BB46-4E99-962D-BDE523F42923}"/>
              </a:ext>
            </a:extLst>
          </p:cNvPr>
          <p:cNvSpPr txBox="1"/>
          <p:nvPr/>
        </p:nvSpPr>
        <p:spPr>
          <a:xfrm>
            <a:off x="6353174" y="5762625"/>
            <a:ext cx="11715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Countries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42058-E210-4861-B76C-9A9A758889A1}"/>
              </a:ext>
            </a:extLst>
          </p:cNvPr>
          <p:cNvSpPr txBox="1"/>
          <p:nvPr/>
        </p:nvSpPr>
        <p:spPr>
          <a:xfrm>
            <a:off x="3352799" y="5788342"/>
            <a:ext cx="11715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Offices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059FF8-FA53-43A3-AB82-80A1BD1E5F76}"/>
              </a:ext>
            </a:extLst>
          </p:cNvPr>
          <p:cNvSpPr txBox="1"/>
          <p:nvPr/>
        </p:nvSpPr>
        <p:spPr>
          <a:xfrm>
            <a:off x="3352799" y="5087837"/>
            <a:ext cx="11715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20+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781EE0-4516-43CA-814C-4B4BAD3B3E1D}"/>
              </a:ext>
            </a:extLst>
          </p:cNvPr>
          <p:cNvSpPr txBox="1"/>
          <p:nvPr/>
        </p:nvSpPr>
        <p:spPr>
          <a:xfrm>
            <a:off x="504824" y="5087836"/>
            <a:ext cx="11715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450+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A2E56-48B1-4124-AFF7-8599659171F6}"/>
              </a:ext>
            </a:extLst>
          </p:cNvPr>
          <p:cNvSpPr txBox="1"/>
          <p:nvPr/>
        </p:nvSpPr>
        <p:spPr>
          <a:xfrm>
            <a:off x="9282747" y="5146357"/>
            <a:ext cx="11715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200+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3C99B5-868D-4BA9-9168-E9DAE6E10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232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8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110E3-5A0D-4E15-B486-B0ECC2D9CDCD}"/>
              </a:ext>
            </a:extLst>
          </p:cNvPr>
          <p:cNvSpPr txBox="1"/>
          <p:nvPr/>
        </p:nvSpPr>
        <p:spPr>
          <a:xfrm>
            <a:off x="174118" y="295113"/>
            <a:ext cx="6008050" cy="6433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Kingdom – Headquarter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 Kong – Hub of Asia Pacific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Taiwan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East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Egypt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Greece </a:t>
            </a:r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7D0B7289-120F-44DC-9769-2E096993B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158468AF-8ABA-4771-9770-C8C79C0E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20A340-C205-4B2E-A642-9BFB74756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96" r="1" b="11053"/>
          <a:stretch/>
        </p:blipFill>
        <p:spPr>
          <a:xfrm>
            <a:off x="6986049" y="10"/>
            <a:ext cx="5205951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5205951" y="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0FFA19-9577-4BA8-B103-A75613F3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2680522" cy="6858000"/>
          </a:xfrm>
          <a:custGeom>
            <a:avLst/>
            <a:gdLst>
              <a:gd name="connsiteX0" fmla="*/ 1057499 w 2680522"/>
              <a:gd name="connsiteY0" fmla="*/ 0 h 6858000"/>
              <a:gd name="connsiteX1" fmla="*/ 879731 w 2680522"/>
              <a:gd name="connsiteY1" fmla="*/ 0 h 6858000"/>
              <a:gd name="connsiteX2" fmla="*/ 901855 w 2680522"/>
              <a:gd name="connsiteY2" fmla="*/ 14997 h 6858000"/>
              <a:gd name="connsiteX3" fmla="*/ 2502754 w 2680522"/>
              <a:gd name="connsiteY3" fmla="*/ 3621656 h 6858000"/>
              <a:gd name="connsiteX4" fmla="*/ 628404 w 2680522"/>
              <a:gd name="connsiteY4" fmla="*/ 6374814 h 6858000"/>
              <a:gd name="connsiteX5" fmla="*/ 111756 w 2680522"/>
              <a:gd name="connsiteY5" fmla="*/ 6780599 h 6858000"/>
              <a:gd name="connsiteX6" fmla="*/ 0 w 2680522"/>
              <a:gd name="connsiteY6" fmla="*/ 6858000 h 6858000"/>
              <a:gd name="connsiteX7" fmla="*/ 177768 w 2680522"/>
              <a:gd name="connsiteY7" fmla="*/ 6858000 h 6858000"/>
              <a:gd name="connsiteX8" fmla="*/ 289524 w 2680522"/>
              <a:gd name="connsiteY8" fmla="*/ 6780599 h 6858000"/>
              <a:gd name="connsiteX9" fmla="*/ 806172 w 2680522"/>
              <a:gd name="connsiteY9" fmla="*/ 6374814 h 6858000"/>
              <a:gd name="connsiteX10" fmla="*/ 2680522 w 2680522"/>
              <a:gd name="connsiteY10" fmla="*/ 3621656 h 6858000"/>
              <a:gd name="connsiteX11" fmla="*/ 1079623 w 2680522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522" h="6858000">
                <a:moveTo>
                  <a:pt x="1057499" y="0"/>
                </a:moveTo>
                <a:lnTo>
                  <a:pt x="879731" y="0"/>
                </a:lnTo>
                <a:lnTo>
                  <a:pt x="901855" y="14997"/>
                </a:lnTo>
                <a:cubicBezTo>
                  <a:pt x="1929018" y="754641"/>
                  <a:pt x="2502754" y="2093192"/>
                  <a:pt x="2502754" y="3621656"/>
                </a:cubicBezTo>
                <a:cubicBezTo>
                  <a:pt x="2502754" y="4969131"/>
                  <a:pt x="1574029" y="5602839"/>
                  <a:pt x="628404" y="6374814"/>
                </a:cubicBezTo>
                <a:cubicBezTo>
                  <a:pt x="456201" y="6515397"/>
                  <a:pt x="285574" y="6653108"/>
                  <a:pt x="111756" y="6780599"/>
                </a:cubicBezTo>
                <a:lnTo>
                  <a:pt x="0" y="6858000"/>
                </a:lnTo>
                <a:lnTo>
                  <a:pt x="177768" y="6858000"/>
                </a:lnTo>
                <a:lnTo>
                  <a:pt x="289524" y="6780599"/>
                </a:lnTo>
                <a:cubicBezTo>
                  <a:pt x="463342" y="6653108"/>
                  <a:pt x="633969" y="6515397"/>
                  <a:pt x="806172" y="6374814"/>
                </a:cubicBezTo>
                <a:cubicBezTo>
                  <a:pt x="1751797" y="5602839"/>
                  <a:pt x="2680522" y="4969131"/>
                  <a:pt x="2680522" y="3621656"/>
                </a:cubicBezTo>
                <a:cubicBezTo>
                  <a:pt x="2680522" y="2093192"/>
                  <a:pt x="2106786" y="754641"/>
                  <a:pt x="1079623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98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DE827-3320-4EE8-B5E1-516ABF457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310184"/>
            <a:ext cx="11896725" cy="63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8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C54D3-6140-403F-A548-A6E7851D0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0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668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8355C7-AB28-497E-9CAF-9664C37BFD43}"/>
              </a:ext>
            </a:extLst>
          </p:cNvPr>
          <p:cNvGrpSpPr/>
          <p:nvPr/>
        </p:nvGrpSpPr>
        <p:grpSpPr>
          <a:xfrm>
            <a:off x="139149" y="494656"/>
            <a:ext cx="11251094" cy="3046988"/>
            <a:chOff x="5390431" y="1052584"/>
            <a:chExt cx="7998096" cy="25536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9E5587-9D91-4E25-B8BA-BA18189A5BC6}"/>
                </a:ext>
              </a:extLst>
            </p:cNvPr>
            <p:cNvSpPr txBox="1"/>
            <p:nvPr/>
          </p:nvSpPr>
          <p:spPr>
            <a:xfrm>
              <a:off x="5390431" y="1052584"/>
              <a:ext cx="7998096" cy="2553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Thank you</a:t>
              </a:r>
            </a:p>
            <a:p>
              <a:r>
                <a:rPr lang="en-US" sz="4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			For Your Time</a:t>
              </a:r>
            </a:p>
            <a:p>
              <a:pPr algn="ctr"/>
              <a:endParaRPr lang="en-US" sz="4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US" sz="48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Have A Wonderful Journey in Zeal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6DB0818-AC51-4173-AA68-C2656CFCE9E6}"/>
                </a:ext>
              </a:extLst>
            </p:cNvPr>
            <p:cNvCxnSpPr>
              <a:cxnSpLocks/>
            </p:cNvCxnSpPr>
            <p:nvPr/>
          </p:nvCxnSpPr>
          <p:spPr>
            <a:xfrm>
              <a:off x="5593270" y="2520296"/>
              <a:ext cx="51996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56FC929-A55C-4187-BAA6-8010757AB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847" y="3997207"/>
            <a:ext cx="7398507" cy="222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0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287</Words>
  <Application>Microsoft Office PowerPoint</Application>
  <PresentationFormat>Широкоэкранный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Meiryo</vt:lpstr>
      <vt:lpstr>Arial</vt:lpstr>
      <vt:lpstr>Calibri</vt:lpstr>
      <vt:lpstr>Calibri Light</vt:lpstr>
      <vt:lpstr>Office Theme</vt:lpstr>
      <vt:lpstr>Zeal Group (ZFX) New Staff Induction Program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Zeal Group (ZFX) New Staff Induction Program</dc:title>
  <dc:creator>Franco Lui</dc:creator>
  <cp:lastModifiedBy>Tatiana Burmatova</cp:lastModifiedBy>
  <cp:revision>3</cp:revision>
  <dcterms:created xsi:type="dcterms:W3CDTF">2021-08-28T23:12:51Z</dcterms:created>
  <dcterms:modified xsi:type="dcterms:W3CDTF">2021-09-03T12:56:59Z</dcterms:modified>
</cp:coreProperties>
</file>